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
  </p:notesMasterIdLst>
  <p:sldIdLst>
    <p:sldId id="256" r:id="rId2"/>
    <p:sldId id="257" r:id="rId3"/>
    <p:sldId id="258" r:id="rId4"/>
    <p:sldId id="259" r:id="rId5"/>
    <p:sldId id="260" r:id="rId6"/>
    <p:sldId id="262" r:id="rId7"/>
    <p:sldId id="261"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85" d="100"/>
          <a:sy n="85" d="100"/>
        </p:scale>
        <p:origin x="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49367-3DC8-4D59-8ADA-4681D31D89CC}" type="datetimeFigureOut">
              <a:rPr lang="en-US" smtClean="0"/>
              <a:t>2018-03-20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B306F-0109-4F48-BF21-CB4A50049316}" type="slidenum">
              <a:rPr lang="en-US" smtClean="0"/>
              <a:t>‹#›</a:t>
            </a:fld>
            <a:endParaRPr lang="en-US"/>
          </a:p>
        </p:txBody>
      </p:sp>
    </p:spTree>
    <p:extLst>
      <p:ext uri="{BB962C8B-B14F-4D97-AF65-F5344CB8AC3E}">
        <p14:creationId xmlns:p14="http://schemas.microsoft.com/office/powerpoint/2010/main" val="858697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7B306F-0109-4F48-BF21-CB4A50049316}" type="slidenum">
              <a:rPr lang="en-US" smtClean="0"/>
              <a:t>7</a:t>
            </a:fld>
            <a:endParaRPr lang="en-US"/>
          </a:p>
        </p:txBody>
      </p:sp>
    </p:spTree>
    <p:extLst>
      <p:ext uri="{BB962C8B-B14F-4D97-AF65-F5344CB8AC3E}">
        <p14:creationId xmlns:p14="http://schemas.microsoft.com/office/powerpoint/2010/main" val="2794976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35B210-9D63-4D0F-96B6-A8FE83692C62}"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27400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FEFCB1-30B3-4F6E-AFDC-BD52AA08574F}"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21163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AC77FD-FD88-41A0-BAB0-2D9466B5DEDF}"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547405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9D9A6D-272A-4822-99A7-27ADE8FFF865}" type="datetime1">
              <a:rPr lang="en-US" smtClean="0"/>
              <a:t>2018-03-20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84782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CE0DA5-F100-4D55-883A-514133176406}" type="datetime1">
              <a:rPr lang="en-US" smtClean="0"/>
              <a:t>2018-03-20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129980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1CE39D4-3285-4D3E-83F4-716BBECAB9FE}" type="datetime1">
              <a:rPr lang="en-US" smtClean="0"/>
              <a:t>2018-03-20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03479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73C98-8974-4485-B598-14E968B57D63}" type="datetime1">
              <a:rPr lang="en-US" smtClean="0"/>
              <a:t>2018-03-20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105927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660E5-F52D-4E31-B325-1064B93E303C}" type="datetime1">
              <a:rPr lang="en-US" smtClean="0"/>
              <a:t>2018-03-20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064157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FCB91F-29DA-4513-A822-2B34FB150237}" type="datetime1">
              <a:rPr lang="en-US" smtClean="0"/>
              <a:t>2018-03-20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817652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EF6647-13C0-47B1-AF99-B04C0F3A30DC}"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45546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E64B8B-64A5-4CB6-B7E4-B3ADE9E92714}"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59481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8C10C0-8A55-4BEA-B4AF-532E89ADB35B}"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298918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8D4AE6-3FE0-4A61-84B6-64DC6AECD3C2}"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3154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1B7A03-2807-446B-A047-3855BDF06C00}"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4261833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D75FDB-F529-4569-B025-BA5BD47BD9A2}"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123369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BF493F-E67B-446A-99F3-20E5FB6C1ED8}" type="datetime1">
              <a:rPr lang="en-US" smtClean="0"/>
              <a:t>2018-03-20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90F48A-7AC0-41A6-A43F-5197A45C2901}" type="slidenum">
              <a:rPr lang="en-US" smtClean="0"/>
              <a:t>‹#›</a:t>
            </a:fld>
            <a:endParaRPr lang="en-US"/>
          </a:p>
        </p:txBody>
      </p:sp>
    </p:spTree>
    <p:extLst>
      <p:ext uri="{BB962C8B-B14F-4D97-AF65-F5344CB8AC3E}">
        <p14:creationId xmlns:p14="http://schemas.microsoft.com/office/powerpoint/2010/main" val="3160120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5149E4-B5B4-45EE-9A72-0571DAA7C63F}" type="datetime1">
              <a:rPr lang="en-US" smtClean="0"/>
              <a:t>2018-03-20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90F48A-7AC0-41A6-A43F-5197A45C2901}" type="slidenum">
              <a:rPr lang="en-US" smtClean="0"/>
              <a:t>‹#›</a:t>
            </a:fld>
            <a:endParaRPr lang="en-US"/>
          </a:p>
        </p:txBody>
      </p:sp>
    </p:spTree>
    <p:extLst>
      <p:ext uri="{BB962C8B-B14F-4D97-AF65-F5344CB8AC3E}">
        <p14:creationId xmlns:p14="http://schemas.microsoft.com/office/powerpoint/2010/main" val="40896783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89198" y="4038598"/>
            <a:ext cx="6815669" cy="1515533"/>
          </a:xfrm>
        </p:spPr>
        <p:txBody>
          <a:bodyPr/>
          <a:lstStyle/>
          <a:p>
            <a:r>
              <a:rPr lang="en-US" dirty="0" smtClean="0"/>
              <a:t/>
            </a:r>
            <a:br>
              <a:rPr lang="en-US" dirty="0" smtClean="0"/>
            </a:br>
            <a:r>
              <a:rPr lang="en-US" dirty="0"/>
              <a:t/>
            </a:r>
            <a:br>
              <a:rPr lang="en-US" dirty="0"/>
            </a:br>
            <a:r>
              <a:rPr lang="en-US" dirty="0" smtClean="0"/>
              <a:t/>
            </a:r>
            <a:br>
              <a:rPr lang="en-US" dirty="0" smtClean="0"/>
            </a:br>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Case 6-1</a:t>
            </a:r>
            <a:br>
              <a:rPr lang="en-US" dirty="0" smtClean="0"/>
            </a:br>
            <a:endParaRPr lang="en-US" dirty="0"/>
          </a:p>
        </p:txBody>
      </p:sp>
      <p:sp>
        <p:nvSpPr>
          <p:cNvPr id="5" name="Slide Number Placeholder 4"/>
          <p:cNvSpPr>
            <a:spLocks noGrp="1"/>
          </p:cNvSpPr>
          <p:nvPr>
            <p:ph type="sldNum" sz="quarter" idx="12"/>
          </p:nvPr>
        </p:nvSpPr>
        <p:spPr/>
        <p:txBody>
          <a:bodyPr/>
          <a:lstStyle/>
          <a:p>
            <a:fld id="{4F90F48A-7AC0-41A6-A43F-5197A45C2901}" type="slidenum">
              <a:rPr lang="en-US" smtClean="0"/>
              <a:t>1</a:t>
            </a:fld>
            <a:endParaRPr lang="en-US"/>
          </a:p>
        </p:txBody>
      </p:sp>
    </p:spTree>
    <p:extLst>
      <p:ext uri="{BB962C8B-B14F-4D97-AF65-F5344CB8AC3E}">
        <p14:creationId xmlns:p14="http://schemas.microsoft.com/office/powerpoint/2010/main" val="934874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Multinational companies are usually exposed to exchange rate risks due to different locations of the shareholders.</a:t>
            </a:r>
          </a:p>
          <a:p>
            <a:r>
              <a:rPr lang="en-US" dirty="0" smtClean="0"/>
              <a:t>When the subsidiaries are obliged to prepare the financial statements in terms of the local currency, significant change may be experienced due to translation risk.</a:t>
            </a:r>
          </a:p>
          <a:p>
            <a:r>
              <a:rPr lang="en-US" dirty="0" smtClean="0"/>
              <a:t>When the local currency weakens, the performance of a foreign company may be below the industry benchmark but the financial records reflects otherwise.</a:t>
            </a:r>
          </a:p>
          <a:p>
            <a:r>
              <a:rPr lang="en-US" dirty="0" smtClean="0"/>
              <a:t>“Furthermore, an income statement may show a positive net income but once it is converted into the local currency, the net income may reduce.” </a:t>
            </a:r>
            <a:r>
              <a:rPr lang="en-US" dirty="0"/>
              <a:t>(</a:t>
            </a:r>
            <a:r>
              <a:rPr lang="en-US" dirty="0" smtClean="0"/>
              <a:t>Sale, Salter, Sharp, 2001)</a:t>
            </a:r>
            <a:endParaRPr lang="en-US" dirty="0"/>
          </a:p>
        </p:txBody>
      </p:sp>
      <p:sp>
        <p:nvSpPr>
          <p:cNvPr id="4" name="Slide Number Placeholder 3"/>
          <p:cNvSpPr>
            <a:spLocks noGrp="1"/>
          </p:cNvSpPr>
          <p:nvPr>
            <p:ph type="sldNum" sz="quarter" idx="12"/>
          </p:nvPr>
        </p:nvSpPr>
        <p:spPr/>
        <p:txBody>
          <a:bodyPr/>
          <a:lstStyle/>
          <a:p>
            <a:fld id="{4F90F48A-7AC0-41A6-A43F-5197A45C2901}" type="slidenum">
              <a:rPr lang="en-US" smtClean="0"/>
              <a:t>2</a:t>
            </a:fld>
            <a:endParaRPr lang="en-US"/>
          </a:p>
        </p:txBody>
      </p:sp>
    </p:spTree>
    <p:extLst>
      <p:ext uri="{BB962C8B-B14F-4D97-AF65-F5344CB8AC3E}">
        <p14:creationId xmlns:p14="http://schemas.microsoft.com/office/powerpoint/2010/main" val="1908771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the US dollar is the functional currency</a:t>
            </a:r>
            <a:endParaRPr lang="en-US" dirty="0"/>
          </a:p>
        </p:txBody>
      </p:sp>
      <p:sp>
        <p:nvSpPr>
          <p:cNvPr id="3" name="Content Placeholder 2"/>
          <p:cNvSpPr>
            <a:spLocks noGrp="1"/>
          </p:cNvSpPr>
          <p:nvPr>
            <p:ph idx="1"/>
          </p:nvPr>
        </p:nvSpPr>
        <p:spPr/>
        <p:txBody>
          <a:bodyPr>
            <a:normAutofit/>
          </a:bodyPr>
          <a:lstStyle/>
          <a:p>
            <a:r>
              <a:rPr lang="en-US" dirty="0" smtClean="0"/>
              <a:t>If the parent company is obliged to express the financial statements and reports in terms of the foreign currency (US Dollar), then a person uses the temporal method. The exchange rates are determined by the forces of demand and supply.</a:t>
            </a:r>
          </a:p>
          <a:p>
            <a:r>
              <a:rPr lang="en-US" dirty="0" smtClean="0"/>
              <a:t>All the translation gains or losses must be reflected in the computation of the net income.</a:t>
            </a:r>
          </a:p>
          <a:p>
            <a:r>
              <a:rPr lang="en-US" dirty="0" smtClean="0"/>
              <a:t>In such a scenario, the financial statements be prepared in the local currency (GBP) and then translated into the US dollar with the prevailing exchange rate.</a:t>
            </a:r>
          </a:p>
          <a:p>
            <a:r>
              <a:rPr lang="en-US" dirty="0" smtClean="0"/>
              <a:t>Using the temporal methods exposes the company to </a:t>
            </a:r>
            <a:r>
              <a:rPr lang="en-US" dirty="0"/>
              <a:t>fluctuations (</a:t>
            </a:r>
            <a:r>
              <a:rPr lang="en-US" dirty="0" smtClean="0"/>
              <a:t>Greuning, Koen</a:t>
            </a:r>
            <a:r>
              <a:rPr lang="en-US" dirty="0"/>
              <a:t>, </a:t>
            </a:r>
            <a:r>
              <a:rPr lang="en-US" dirty="0" smtClean="0"/>
              <a:t>2001)</a:t>
            </a:r>
            <a:endParaRPr lang="en-US" dirty="0"/>
          </a:p>
        </p:txBody>
      </p:sp>
      <p:sp>
        <p:nvSpPr>
          <p:cNvPr id="4" name="Slide Number Placeholder 3"/>
          <p:cNvSpPr>
            <a:spLocks noGrp="1"/>
          </p:cNvSpPr>
          <p:nvPr>
            <p:ph type="sldNum" sz="quarter" idx="12"/>
          </p:nvPr>
        </p:nvSpPr>
        <p:spPr/>
        <p:txBody>
          <a:bodyPr/>
          <a:lstStyle/>
          <a:p>
            <a:fld id="{4F90F48A-7AC0-41A6-A43F-5197A45C2901}" type="slidenum">
              <a:rPr lang="en-US" smtClean="0"/>
              <a:t>3</a:t>
            </a:fld>
            <a:endParaRPr lang="en-US"/>
          </a:p>
        </p:txBody>
      </p:sp>
    </p:spTree>
    <p:extLst>
      <p:ext uri="{BB962C8B-B14F-4D97-AF65-F5344CB8AC3E}">
        <p14:creationId xmlns:p14="http://schemas.microsoft.com/office/powerpoint/2010/main" val="708606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The balance sheet values will be translated into US dollars once the totals have been computed.</a:t>
            </a:r>
          </a:p>
          <a:p>
            <a:r>
              <a:rPr lang="en-US" dirty="0" smtClean="0"/>
              <a:t>In case of an increase in the exchange rate in the course of the preparation of the financial statements, the finance department must show the impact of such an increase in the financial balances.</a:t>
            </a:r>
          </a:p>
          <a:p>
            <a:r>
              <a:rPr lang="en-US" dirty="0" smtClean="0"/>
              <a:t>This is achieved through including the translation gains and losses</a:t>
            </a:r>
            <a:endParaRPr lang="en-US" dirty="0"/>
          </a:p>
        </p:txBody>
      </p:sp>
      <p:sp>
        <p:nvSpPr>
          <p:cNvPr id="4" name="Slide Number Placeholder 3"/>
          <p:cNvSpPr>
            <a:spLocks noGrp="1"/>
          </p:cNvSpPr>
          <p:nvPr>
            <p:ph type="sldNum" sz="quarter" idx="12"/>
          </p:nvPr>
        </p:nvSpPr>
        <p:spPr/>
        <p:txBody>
          <a:bodyPr/>
          <a:lstStyle/>
          <a:p>
            <a:fld id="{4F90F48A-7AC0-41A6-A43F-5197A45C2901}" type="slidenum">
              <a:rPr lang="en-US" smtClean="0"/>
              <a:t>4</a:t>
            </a:fld>
            <a:endParaRPr lang="en-US"/>
          </a:p>
        </p:txBody>
      </p:sp>
    </p:spTree>
    <p:extLst>
      <p:ext uri="{BB962C8B-B14F-4D97-AF65-F5344CB8AC3E}">
        <p14:creationId xmlns:p14="http://schemas.microsoft.com/office/powerpoint/2010/main" val="484426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Policies and recommendations</a:t>
            </a:r>
            <a:endParaRPr lang="en-US" dirty="0"/>
          </a:p>
        </p:txBody>
      </p:sp>
      <p:sp>
        <p:nvSpPr>
          <p:cNvPr id="3" name="Content Placeholder 2"/>
          <p:cNvSpPr>
            <a:spLocks noGrp="1"/>
          </p:cNvSpPr>
          <p:nvPr>
            <p:ph idx="1"/>
          </p:nvPr>
        </p:nvSpPr>
        <p:spPr/>
        <p:txBody>
          <a:bodyPr>
            <a:normAutofit/>
          </a:bodyPr>
          <a:lstStyle/>
          <a:p>
            <a:r>
              <a:rPr lang="en-US" dirty="0" smtClean="0"/>
              <a:t>One important issue noted is that the shareholders may fail to understand the impact of translation risks on the financial statements and their wealth.</a:t>
            </a:r>
          </a:p>
          <a:p>
            <a:r>
              <a:rPr lang="en-US" dirty="0" smtClean="0"/>
              <a:t>In case of an increase in the exchange rates, the statement readers may not comprehend the values indicated.</a:t>
            </a:r>
          </a:p>
          <a:p>
            <a:r>
              <a:rPr lang="en-US" dirty="0" smtClean="0"/>
              <a:t>To prevent such issues, the financial department should always include a narration of the prevailing exchange rate. For instance, stating that the prevailing exchange rate was US$1.86 for each GBP when the financial statement was being prepared.</a:t>
            </a:r>
          </a:p>
          <a:p>
            <a:r>
              <a:rPr lang="en-US" dirty="0" smtClean="0"/>
              <a:t>“Another policy issue raised is the market value of fixed assets shown in the balance sheet.” </a:t>
            </a:r>
            <a:r>
              <a:rPr lang="en-US" dirty="0"/>
              <a:t>(Sale, Salter, Sharp, 2001)</a:t>
            </a:r>
          </a:p>
          <a:p>
            <a:pPr marL="0" indent="0">
              <a:buNone/>
            </a:pPr>
            <a:endParaRPr lang="en-US" dirty="0" smtClean="0"/>
          </a:p>
        </p:txBody>
      </p:sp>
      <p:sp>
        <p:nvSpPr>
          <p:cNvPr id="4" name="Slide Number Placeholder 3"/>
          <p:cNvSpPr>
            <a:spLocks noGrp="1"/>
          </p:cNvSpPr>
          <p:nvPr>
            <p:ph type="sldNum" sz="quarter" idx="12"/>
          </p:nvPr>
        </p:nvSpPr>
        <p:spPr/>
        <p:txBody>
          <a:bodyPr/>
          <a:lstStyle/>
          <a:p>
            <a:fld id="{4F90F48A-7AC0-41A6-A43F-5197A45C2901}" type="slidenum">
              <a:rPr lang="en-US" smtClean="0"/>
              <a:t>5</a:t>
            </a:fld>
            <a:endParaRPr lang="en-US"/>
          </a:p>
        </p:txBody>
      </p:sp>
    </p:spTree>
    <p:extLst>
      <p:ext uri="{BB962C8B-B14F-4D97-AF65-F5344CB8AC3E}">
        <p14:creationId xmlns:p14="http://schemas.microsoft.com/office/powerpoint/2010/main" val="27839580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A fixed asset value is not subjected to exchange rate fluctuation. However, when using the temporal methods the fluctuation must be included. </a:t>
            </a:r>
          </a:p>
          <a:p>
            <a:r>
              <a:rPr lang="en-US" dirty="0" smtClean="0"/>
              <a:t>To avoid such issues, I would recommend adoption of a fixed value on the assets.</a:t>
            </a:r>
          </a:p>
          <a:p>
            <a:r>
              <a:rPr lang="en-US" dirty="0" smtClean="0"/>
              <a:t>In case of a fluctuation, the report should indicate it as a *</a:t>
            </a:r>
            <a:r>
              <a:rPr lang="en-US" dirty="0"/>
              <a:t>note (Greuning, Koen, 2001)</a:t>
            </a:r>
          </a:p>
          <a:p>
            <a:pPr marL="0" indent="0">
              <a:buNone/>
            </a:pPr>
            <a:endParaRPr lang="en-US" dirty="0"/>
          </a:p>
        </p:txBody>
      </p:sp>
      <p:sp>
        <p:nvSpPr>
          <p:cNvPr id="4" name="Slide Number Placeholder 3"/>
          <p:cNvSpPr>
            <a:spLocks noGrp="1"/>
          </p:cNvSpPr>
          <p:nvPr>
            <p:ph type="sldNum" sz="quarter" idx="12"/>
          </p:nvPr>
        </p:nvSpPr>
        <p:spPr/>
        <p:txBody>
          <a:bodyPr/>
          <a:lstStyle/>
          <a:p>
            <a:fld id="{4F90F48A-7AC0-41A6-A43F-5197A45C2901}" type="slidenum">
              <a:rPr lang="en-US" smtClean="0"/>
              <a:t>6</a:t>
            </a:fld>
            <a:endParaRPr lang="en-US"/>
          </a:p>
        </p:txBody>
      </p:sp>
    </p:spTree>
    <p:extLst>
      <p:ext uri="{BB962C8B-B14F-4D97-AF65-F5344CB8AC3E}">
        <p14:creationId xmlns:p14="http://schemas.microsoft.com/office/powerpoint/2010/main" val="3105160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GBP is the functional currency</a:t>
            </a:r>
            <a:endParaRPr lang="en-US" dirty="0"/>
          </a:p>
        </p:txBody>
      </p:sp>
      <p:sp>
        <p:nvSpPr>
          <p:cNvPr id="3" name="Content Placeholder 2"/>
          <p:cNvSpPr>
            <a:spLocks noGrp="1"/>
          </p:cNvSpPr>
          <p:nvPr>
            <p:ph idx="1"/>
          </p:nvPr>
        </p:nvSpPr>
        <p:spPr/>
        <p:txBody>
          <a:bodyPr>
            <a:normAutofit/>
          </a:bodyPr>
          <a:lstStyle/>
          <a:p>
            <a:r>
              <a:rPr lang="en-US" dirty="0" smtClean="0"/>
              <a:t>When the local currency is designated to be the functional unit, the financial records will be prepared in accordance to the current rate method.</a:t>
            </a:r>
          </a:p>
          <a:p>
            <a:r>
              <a:rPr lang="en-US" dirty="0" smtClean="0"/>
              <a:t>The translation gains and losses will be included in the consolidated equity.</a:t>
            </a:r>
          </a:p>
          <a:p>
            <a:r>
              <a:rPr lang="en-US" dirty="0" smtClean="0"/>
              <a:t>This ensures that the financial ratios remains unchanged even after the translation.</a:t>
            </a:r>
          </a:p>
          <a:p>
            <a:r>
              <a:rPr lang="en-US" dirty="0" smtClean="0"/>
              <a:t>All the fixed assets will be translated using the rate at which the assets were bought.</a:t>
            </a:r>
          </a:p>
          <a:p>
            <a:r>
              <a:rPr lang="en-US" dirty="0" smtClean="0"/>
              <a:t>“Expenses and revenues are translated using the prevailing exchange rate in the transaction.” </a:t>
            </a:r>
            <a:r>
              <a:rPr lang="en-US" dirty="0"/>
              <a:t>(</a:t>
            </a:r>
            <a:r>
              <a:rPr lang="en-US" dirty="0" smtClean="0"/>
              <a:t>Haller, </a:t>
            </a:r>
            <a:r>
              <a:rPr lang="en-US" dirty="0" err="1" smtClean="0"/>
              <a:t>Raffournier</a:t>
            </a:r>
            <a:r>
              <a:rPr lang="en-US" dirty="0" smtClean="0"/>
              <a:t>, Walton, 2003)</a:t>
            </a:r>
            <a:endParaRPr lang="en-US" dirty="0"/>
          </a:p>
        </p:txBody>
      </p:sp>
      <p:sp>
        <p:nvSpPr>
          <p:cNvPr id="4" name="Slide Number Placeholder 3"/>
          <p:cNvSpPr>
            <a:spLocks noGrp="1"/>
          </p:cNvSpPr>
          <p:nvPr>
            <p:ph type="sldNum" sz="quarter" idx="12"/>
          </p:nvPr>
        </p:nvSpPr>
        <p:spPr/>
        <p:txBody>
          <a:bodyPr/>
          <a:lstStyle/>
          <a:p>
            <a:fld id="{4F90F48A-7AC0-41A6-A43F-5197A45C2901}" type="slidenum">
              <a:rPr lang="en-US" smtClean="0"/>
              <a:t>7</a:t>
            </a:fld>
            <a:endParaRPr lang="en-US"/>
          </a:p>
        </p:txBody>
      </p:sp>
    </p:spTree>
    <p:extLst>
      <p:ext uri="{BB962C8B-B14F-4D97-AF65-F5344CB8AC3E}">
        <p14:creationId xmlns:p14="http://schemas.microsoft.com/office/powerpoint/2010/main" val="31827657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In the scenario above, I believe the best option is using the GBP as the functional currency.</a:t>
            </a:r>
          </a:p>
          <a:p>
            <a:r>
              <a:rPr lang="en-US" dirty="0" smtClean="0"/>
              <a:t>This is because all the values in the report will reflect the actual market value. Shareholders’ wealth will not be exposed to translation risks.</a:t>
            </a:r>
          </a:p>
          <a:p>
            <a:r>
              <a:rPr lang="en-US" dirty="0" smtClean="0"/>
              <a:t>“Financial statement readers will be aware of all the transactions shown in the record. Also, any variations will be shown in the consolidated equity.” </a:t>
            </a:r>
            <a:r>
              <a:rPr lang="en-US" dirty="0"/>
              <a:t>(Sale, Salter, Sharp, 2001)</a:t>
            </a:r>
          </a:p>
          <a:p>
            <a:endParaRPr lang="en-US" dirty="0"/>
          </a:p>
        </p:txBody>
      </p:sp>
      <p:sp>
        <p:nvSpPr>
          <p:cNvPr id="4" name="Slide Number Placeholder 3"/>
          <p:cNvSpPr>
            <a:spLocks noGrp="1"/>
          </p:cNvSpPr>
          <p:nvPr>
            <p:ph type="sldNum" sz="quarter" idx="12"/>
          </p:nvPr>
        </p:nvSpPr>
        <p:spPr/>
        <p:txBody>
          <a:bodyPr/>
          <a:lstStyle/>
          <a:p>
            <a:fld id="{4F90F48A-7AC0-41A6-A43F-5197A45C2901}" type="slidenum">
              <a:rPr lang="en-US" smtClean="0"/>
              <a:t>8</a:t>
            </a:fld>
            <a:endParaRPr lang="en-US"/>
          </a:p>
        </p:txBody>
      </p:sp>
    </p:spTree>
    <p:extLst>
      <p:ext uri="{BB962C8B-B14F-4D97-AF65-F5344CB8AC3E}">
        <p14:creationId xmlns:p14="http://schemas.microsoft.com/office/powerpoint/2010/main" val="2160350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677333" y="2160589"/>
            <a:ext cx="8940799" cy="4307944"/>
          </a:xfrm>
        </p:spPr>
        <p:txBody>
          <a:bodyPr/>
          <a:lstStyle/>
          <a:p>
            <a:r>
              <a:rPr lang="en-US" dirty="0"/>
              <a:t>Sale, J. T., Salter, S. B., &amp; Sharp, D. J. (2001). </a:t>
            </a:r>
            <a:r>
              <a:rPr lang="en-US" i="1" dirty="0"/>
              <a:t>Advances in international accounting: Volume 14</a:t>
            </a:r>
            <a:r>
              <a:rPr lang="en-US" dirty="0"/>
              <a:t>. Amsterdam: JAI</a:t>
            </a:r>
            <a:r>
              <a:rPr lang="en-US" dirty="0" smtClean="0"/>
              <a:t>.</a:t>
            </a:r>
          </a:p>
          <a:p>
            <a:r>
              <a:rPr lang="en-US" dirty="0"/>
              <a:t>Greuning, H. ., &amp; Koen, M. (2001). </a:t>
            </a:r>
            <a:r>
              <a:rPr lang="en-US" i="1" dirty="0"/>
              <a:t>International accounting standards: A practical guide</a:t>
            </a:r>
            <a:r>
              <a:rPr lang="en-US" dirty="0"/>
              <a:t>. Washington, DC: World Bank</a:t>
            </a:r>
            <a:r>
              <a:rPr lang="en-US" dirty="0" smtClean="0"/>
              <a:t>.</a:t>
            </a:r>
          </a:p>
          <a:p>
            <a:r>
              <a:rPr lang="en-US" dirty="0"/>
              <a:t>Haller, A., </a:t>
            </a:r>
            <a:r>
              <a:rPr lang="en-US" dirty="0" err="1"/>
              <a:t>Raffournier</a:t>
            </a:r>
            <a:r>
              <a:rPr lang="en-US" dirty="0"/>
              <a:t>, B., &amp; Walton, P. (2003). </a:t>
            </a:r>
            <a:r>
              <a:rPr lang="en-US" i="1" dirty="0"/>
              <a:t>International accounting</a:t>
            </a:r>
            <a:r>
              <a:rPr lang="en-US" dirty="0"/>
              <a:t>. London [</a:t>
            </a:r>
            <a:r>
              <a:rPr lang="en-US" dirty="0" err="1"/>
              <a:t>u.a</a:t>
            </a:r>
            <a:r>
              <a:rPr lang="en-US" dirty="0"/>
              <a:t>.: Thomson.</a:t>
            </a:r>
          </a:p>
        </p:txBody>
      </p:sp>
      <p:sp>
        <p:nvSpPr>
          <p:cNvPr id="4" name="Slide Number Placeholder 3"/>
          <p:cNvSpPr>
            <a:spLocks noGrp="1"/>
          </p:cNvSpPr>
          <p:nvPr>
            <p:ph type="sldNum" sz="quarter" idx="12"/>
          </p:nvPr>
        </p:nvSpPr>
        <p:spPr/>
        <p:txBody>
          <a:bodyPr/>
          <a:lstStyle/>
          <a:p>
            <a:fld id="{4F90F48A-7AC0-41A6-A43F-5197A45C2901}" type="slidenum">
              <a:rPr lang="en-US" smtClean="0"/>
              <a:t>9</a:t>
            </a:fld>
            <a:endParaRPr lang="en-US"/>
          </a:p>
        </p:txBody>
      </p:sp>
    </p:spTree>
    <p:extLst>
      <p:ext uri="{BB962C8B-B14F-4D97-AF65-F5344CB8AC3E}">
        <p14:creationId xmlns:p14="http://schemas.microsoft.com/office/powerpoint/2010/main" val="3873866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TotalTime>
  <Words>685</Words>
  <Application>Microsoft Office PowerPoint</Application>
  <PresentationFormat>Widescreen</PresentationFormat>
  <Paragraphs>48</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   Name Institution Date Case 6-1 </vt:lpstr>
      <vt:lpstr>Introduction</vt:lpstr>
      <vt:lpstr>When the US dollar is the functional currency</vt:lpstr>
      <vt:lpstr>Cont..</vt:lpstr>
      <vt:lpstr>Policies and recommendations</vt:lpstr>
      <vt:lpstr>Cont..</vt:lpstr>
      <vt:lpstr>When GBP is the functional currency</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Currency Translation</dc:title>
  <dc:creator>folks</dc:creator>
  <cp:lastModifiedBy>samuel kibe</cp:lastModifiedBy>
  <cp:revision>7</cp:revision>
  <dcterms:created xsi:type="dcterms:W3CDTF">2018-03-20T19:14:59Z</dcterms:created>
  <dcterms:modified xsi:type="dcterms:W3CDTF">2018-03-20T20:20:06Z</dcterms:modified>
</cp:coreProperties>
</file>